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496" r:id="rId3"/>
    <p:sldId id="497" r:id="rId4"/>
    <p:sldId id="498" r:id="rId5"/>
    <p:sldId id="493" r:id="rId6"/>
    <p:sldId id="499" r:id="rId7"/>
    <p:sldId id="500" r:id="rId8"/>
    <p:sldId id="501" r:id="rId9"/>
    <p:sldId id="502" r:id="rId10"/>
    <p:sldId id="503" r:id="rId11"/>
    <p:sldId id="504" r:id="rId12"/>
    <p:sldId id="505" r:id="rId13"/>
    <p:sldId id="506" r:id="rId14"/>
    <p:sldId id="495" r:id="rId15"/>
    <p:sldId id="492" r:id="rId16"/>
    <p:sldId id="49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952B"/>
    <a:srgbClr val="005F71"/>
    <a:srgbClr val="802528"/>
    <a:srgbClr val="999799"/>
    <a:srgbClr val="EDAB33"/>
    <a:srgbClr val="FFCC66"/>
    <a:srgbClr val="7E6128"/>
    <a:srgbClr val="F5BD47"/>
    <a:srgbClr val="F22E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89" autoAdjust="0"/>
    <p:restoredTop sz="91883" autoAdjust="0"/>
  </p:normalViewPr>
  <p:slideViewPr>
    <p:cSldViewPr snapToGrid="0" snapToObjects="1">
      <p:cViewPr varScale="1">
        <p:scale>
          <a:sx n="68" d="100"/>
          <a:sy n="68" d="100"/>
        </p:scale>
        <p:origin x="124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FDCD32-4F1A-434E-B29B-53B15E278EAB}" type="datetimeFigureOut">
              <a:rPr lang="de-DE" smtClean="0"/>
              <a:t>27.04.2017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9AFDFD-6183-43C7-9132-8C7F5B819EE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8424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AFDFD-6183-43C7-9132-8C7F5B819EE1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8650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ontaInternational_PowerPoint_LO_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1207" y="4678855"/>
            <a:ext cx="8607027" cy="640036"/>
          </a:xfrm>
        </p:spPr>
        <p:txBody>
          <a:bodyPr>
            <a:normAutofit/>
          </a:bodyPr>
          <a:lstStyle>
            <a:lvl1pPr>
              <a:defRPr sz="3600" b="0" i="0">
                <a:solidFill>
                  <a:schemeClr val="tx1"/>
                </a:solidFill>
                <a:latin typeface="+mj-lt"/>
                <a:cs typeface="Lato Regula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1206" y="5340459"/>
            <a:ext cx="8607027" cy="536575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rgbClr val="000000"/>
                </a:solidFill>
                <a:latin typeface="+mj-lt"/>
                <a:cs typeface="Lato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670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ontaInternational_PowerPoint_interiorLO_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339"/>
            <a:ext cx="2133600" cy="365125"/>
          </a:xfrm>
        </p:spPr>
        <p:txBody>
          <a:bodyPr/>
          <a:lstStyle/>
          <a:p>
            <a:fld id="{C03FD958-75D2-C647-BE96-3B36ADE95E0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710184" y="797511"/>
            <a:ext cx="7924800" cy="526297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fontAlgn="base"/>
            <a:r>
              <a:rPr lang="en-US" sz="2800" b="1" i="0" kern="1200" dirty="0" smtClean="0">
                <a:solidFill>
                  <a:srgbClr val="802528"/>
                </a:solidFill>
                <a:effectLst/>
                <a:latin typeface="+mj-lt"/>
                <a:ea typeface="+mn-ea"/>
                <a:cs typeface="+mn-cs"/>
              </a:rPr>
              <a:t>Zonta International envisions a world in </a:t>
            </a:r>
            <a:br>
              <a:rPr lang="en-US" sz="2800" b="1" i="0" kern="1200" dirty="0" smtClean="0">
                <a:solidFill>
                  <a:srgbClr val="802528"/>
                </a:solidFill>
                <a:effectLst/>
                <a:latin typeface="+mj-lt"/>
                <a:ea typeface="+mn-ea"/>
                <a:cs typeface="+mn-cs"/>
              </a:rPr>
            </a:br>
            <a:r>
              <a:rPr lang="en-US" sz="2800" b="1" i="0" kern="1200" dirty="0" smtClean="0">
                <a:solidFill>
                  <a:srgbClr val="802528"/>
                </a:solidFill>
                <a:effectLst/>
                <a:latin typeface="+mj-lt"/>
                <a:ea typeface="+mn-ea"/>
                <a:cs typeface="+mn-cs"/>
              </a:rPr>
              <a:t>which women's rights are recognized as </a:t>
            </a:r>
            <a:br>
              <a:rPr lang="en-US" sz="2800" b="1" i="0" kern="1200" dirty="0" smtClean="0">
                <a:solidFill>
                  <a:srgbClr val="802528"/>
                </a:solidFill>
                <a:effectLst/>
                <a:latin typeface="+mj-lt"/>
                <a:ea typeface="+mn-ea"/>
                <a:cs typeface="+mn-cs"/>
              </a:rPr>
            </a:br>
            <a:r>
              <a:rPr lang="en-US" sz="2800" b="1" i="0" kern="1200" dirty="0" smtClean="0">
                <a:solidFill>
                  <a:srgbClr val="802528"/>
                </a:solidFill>
                <a:effectLst/>
                <a:latin typeface="+mj-lt"/>
                <a:ea typeface="+mn-ea"/>
                <a:cs typeface="+mn-cs"/>
              </a:rPr>
              <a:t>human rights and every woman is able </a:t>
            </a:r>
            <a:br>
              <a:rPr lang="en-US" sz="2800" b="1" i="0" kern="1200" dirty="0" smtClean="0">
                <a:solidFill>
                  <a:srgbClr val="802528"/>
                </a:solidFill>
                <a:effectLst/>
                <a:latin typeface="+mj-lt"/>
                <a:ea typeface="+mn-ea"/>
                <a:cs typeface="+mn-cs"/>
              </a:rPr>
            </a:br>
            <a:r>
              <a:rPr lang="en-US" sz="2800" b="1" i="0" kern="1200" dirty="0" smtClean="0">
                <a:solidFill>
                  <a:srgbClr val="802528"/>
                </a:solidFill>
                <a:effectLst/>
                <a:latin typeface="+mj-lt"/>
                <a:ea typeface="+mn-ea"/>
                <a:cs typeface="+mn-cs"/>
              </a:rPr>
              <a:t>to achieve her full potential.</a:t>
            </a:r>
          </a:p>
          <a:p>
            <a:pPr algn="ctr" fontAlgn="base"/>
            <a:endParaRPr lang="en-US" sz="2800" b="1" i="0" kern="1200" dirty="0" smtClean="0">
              <a:solidFill>
                <a:srgbClr val="802528"/>
              </a:solidFill>
              <a:effectLst/>
              <a:latin typeface="+mj-lt"/>
              <a:ea typeface="+mn-ea"/>
              <a:cs typeface="+mn-cs"/>
            </a:endParaRPr>
          </a:p>
          <a:p>
            <a:pPr algn="ctr" fontAlgn="base"/>
            <a:r>
              <a:rPr lang="en-US" sz="2800" b="1" i="0" kern="1200" dirty="0" smtClean="0">
                <a:solidFill>
                  <a:srgbClr val="802528"/>
                </a:solidFill>
                <a:effectLst/>
                <a:latin typeface="+mj-lt"/>
                <a:ea typeface="+mn-ea"/>
                <a:cs typeface="+mn-cs"/>
              </a:rPr>
              <a:t>In such a world, women have access to all resources and are represented in decision </a:t>
            </a:r>
            <a:br>
              <a:rPr lang="en-US" sz="2800" b="1" i="0" kern="1200" dirty="0" smtClean="0">
                <a:solidFill>
                  <a:srgbClr val="802528"/>
                </a:solidFill>
                <a:effectLst/>
                <a:latin typeface="+mj-lt"/>
                <a:ea typeface="+mn-ea"/>
                <a:cs typeface="+mn-cs"/>
              </a:rPr>
            </a:br>
            <a:r>
              <a:rPr lang="en-US" sz="2800" b="1" i="0" kern="1200" dirty="0" smtClean="0">
                <a:solidFill>
                  <a:srgbClr val="802528"/>
                </a:solidFill>
                <a:effectLst/>
                <a:latin typeface="+mj-lt"/>
                <a:ea typeface="+mn-ea"/>
                <a:cs typeface="+mn-cs"/>
              </a:rPr>
              <a:t>making positions on an equal basis with men.</a:t>
            </a:r>
          </a:p>
          <a:p>
            <a:pPr algn="ctr" fontAlgn="base"/>
            <a:endParaRPr lang="en-US" sz="2800" b="1" i="0" kern="1200" dirty="0" smtClean="0">
              <a:solidFill>
                <a:srgbClr val="802528"/>
              </a:solidFill>
              <a:effectLst/>
              <a:latin typeface="+mj-lt"/>
              <a:ea typeface="+mn-ea"/>
              <a:cs typeface="+mn-cs"/>
            </a:endParaRPr>
          </a:p>
          <a:p>
            <a:pPr algn="ctr" fontAlgn="base"/>
            <a:r>
              <a:rPr lang="en-US" sz="2800" b="1" i="0" kern="1200" dirty="0" smtClean="0">
                <a:solidFill>
                  <a:srgbClr val="802528"/>
                </a:solidFill>
                <a:effectLst/>
                <a:latin typeface="+mj-lt"/>
                <a:ea typeface="+mn-ea"/>
                <a:cs typeface="+mn-cs"/>
              </a:rPr>
              <a:t>In such a world, no woman </a:t>
            </a:r>
            <a:br>
              <a:rPr lang="en-US" sz="2800" b="1" i="0" kern="1200" dirty="0" smtClean="0">
                <a:solidFill>
                  <a:srgbClr val="802528"/>
                </a:solidFill>
                <a:effectLst/>
                <a:latin typeface="+mj-lt"/>
                <a:ea typeface="+mn-ea"/>
                <a:cs typeface="+mn-cs"/>
              </a:rPr>
            </a:br>
            <a:r>
              <a:rPr lang="en-US" sz="2800" b="1" i="0" kern="1200" dirty="0" smtClean="0">
                <a:solidFill>
                  <a:srgbClr val="802528"/>
                </a:solidFill>
                <a:effectLst/>
                <a:latin typeface="+mj-lt"/>
                <a:ea typeface="+mn-ea"/>
                <a:cs typeface="+mn-cs"/>
              </a:rPr>
              <a:t>lives in fear of violence.</a:t>
            </a:r>
            <a:endParaRPr lang="en-US" sz="2800" b="1" i="0" kern="1200" dirty="0">
              <a:solidFill>
                <a:srgbClr val="802528"/>
              </a:solidFill>
              <a:effectLst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7178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ontaInternational_PowerPoint_interiorLO_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924800" cy="1143000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rgbClr val="000000"/>
                </a:solidFill>
                <a:latin typeface="+mj-lt"/>
                <a:cs typeface="Lato Regula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924800" cy="4525963"/>
          </a:xfrm>
        </p:spPr>
        <p:txBody>
          <a:bodyPr/>
          <a:lstStyle>
            <a:lvl1pPr>
              <a:defRPr b="0" i="0">
                <a:solidFill>
                  <a:srgbClr val="000000"/>
                </a:solidFill>
                <a:latin typeface="+mn-lt"/>
                <a:cs typeface="Lato Regular"/>
              </a:defRPr>
            </a:lvl1pPr>
            <a:lvl2pPr>
              <a:defRPr b="0" i="0">
                <a:solidFill>
                  <a:srgbClr val="000000"/>
                </a:solidFill>
                <a:latin typeface="+mn-lt"/>
                <a:cs typeface="Lato Regular"/>
              </a:defRPr>
            </a:lvl2pPr>
            <a:lvl3pPr>
              <a:defRPr b="0" i="0">
                <a:solidFill>
                  <a:srgbClr val="000000"/>
                </a:solidFill>
                <a:latin typeface="+mn-lt"/>
                <a:cs typeface="Lato Regular"/>
              </a:defRPr>
            </a:lvl3pPr>
            <a:lvl4pPr>
              <a:defRPr b="0" i="0">
                <a:solidFill>
                  <a:srgbClr val="000000"/>
                </a:solidFill>
                <a:latin typeface="+mn-lt"/>
                <a:cs typeface="Lato Regular"/>
              </a:defRPr>
            </a:lvl4pPr>
            <a:lvl5pPr>
              <a:defRPr b="0" i="0">
                <a:solidFill>
                  <a:srgbClr val="000000"/>
                </a:solidFill>
                <a:latin typeface="+mn-lt"/>
                <a:cs typeface="Lato Regular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339"/>
            <a:ext cx="2133600" cy="365125"/>
          </a:xfrm>
        </p:spPr>
        <p:txBody>
          <a:bodyPr/>
          <a:lstStyle/>
          <a:p>
            <a:fld id="{C03FD958-75D2-C647-BE96-3B36ADE95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76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 Title and Content_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ontaInternational_PowerPoint_interiorLO_TE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00"/>
          <a:stretch/>
        </p:blipFill>
        <p:spPr>
          <a:xfrm>
            <a:off x="0" y="0"/>
            <a:ext cx="786384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924800" cy="1143000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rgbClr val="000000"/>
                </a:solidFill>
                <a:latin typeface="+mj-lt"/>
                <a:cs typeface="Lato Regula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924800" cy="4525963"/>
          </a:xfrm>
        </p:spPr>
        <p:txBody>
          <a:bodyPr/>
          <a:lstStyle>
            <a:lvl1pPr>
              <a:defRPr b="0" i="0">
                <a:solidFill>
                  <a:srgbClr val="000000"/>
                </a:solidFill>
                <a:latin typeface="+mn-lt"/>
                <a:cs typeface="Lato Regular"/>
              </a:defRPr>
            </a:lvl1pPr>
            <a:lvl2pPr>
              <a:defRPr b="0" i="0">
                <a:solidFill>
                  <a:srgbClr val="000000"/>
                </a:solidFill>
                <a:latin typeface="+mn-lt"/>
                <a:cs typeface="Lato Regular"/>
              </a:defRPr>
            </a:lvl2pPr>
            <a:lvl3pPr>
              <a:defRPr b="0" i="0">
                <a:solidFill>
                  <a:srgbClr val="000000"/>
                </a:solidFill>
                <a:latin typeface="+mn-lt"/>
                <a:cs typeface="Lato Regular"/>
              </a:defRPr>
            </a:lvl3pPr>
            <a:lvl4pPr>
              <a:defRPr b="0" i="0">
                <a:solidFill>
                  <a:srgbClr val="000000"/>
                </a:solidFill>
                <a:latin typeface="+mn-lt"/>
                <a:cs typeface="Lato Regular"/>
              </a:defRPr>
            </a:lvl4pPr>
            <a:lvl5pPr>
              <a:defRPr b="0" i="0">
                <a:solidFill>
                  <a:srgbClr val="000000"/>
                </a:solidFill>
                <a:latin typeface="+mn-lt"/>
                <a:cs typeface="Lato Regular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339"/>
            <a:ext cx="2133600" cy="365125"/>
          </a:xfrm>
        </p:spPr>
        <p:txBody>
          <a:bodyPr/>
          <a:lstStyle/>
          <a:p>
            <a:fld id="{C03FD958-75D2-C647-BE96-3B36ADE95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162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ZontaInternational_PowerPoint_interiorLO_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274638"/>
            <a:ext cx="7927848" cy="1143000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rgbClr val="000000"/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8952" y="1600200"/>
            <a:ext cx="3736848" cy="4525963"/>
          </a:xfrm>
        </p:spPr>
        <p:txBody>
          <a:bodyPr/>
          <a:lstStyle>
            <a:lvl1pPr>
              <a:defRPr sz="2800" b="0" i="0">
                <a:solidFill>
                  <a:srgbClr val="000000"/>
                </a:solidFill>
                <a:latin typeface="+mn-lt"/>
                <a:cs typeface="Lato Regular"/>
              </a:defRPr>
            </a:lvl1pPr>
            <a:lvl2pPr>
              <a:defRPr sz="2400" b="0" i="0">
                <a:solidFill>
                  <a:srgbClr val="000000"/>
                </a:solidFill>
                <a:latin typeface="+mn-lt"/>
                <a:cs typeface="Lato Regular"/>
              </a:defRPr>
            </a:lvl2pPr>
            <a:lvl3pPr>
              <a:defRPr sz="2000" b="0" i="0">
                <a:solidFill>
                  <a:srgbClr val="000000"/>
                </a:solidFill>
                <a:latin typeface="+mn-lt"/>
                <a:cs typeface="Lato Regular"/>
              </a:defRPr>
            </a:lvl3pPr>
            <a:lvl4pPr>
              <a:defRPr sz="1800" b="0" i="0">
                <a:solidFill>
                  <a:srgbClr val="000000"/>
                </a:solidFill>
                <a:latin typeface="+mn-lt"/>
                <a:cs typeface="Lato Regular"/>
              </a:defRPr>
            </a:lvl4pPr>
            <a:lvl5pPr>
              <a:defRPr sz="1800" b="0" i="0">
                <a:solidFill>
                  <a:srgbClr val="000000"/>
                </a:solidFill>
                <a:latin typeface="+mn-lt"/>
                <a:cs typeface="Lato Regular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0200" y="1600200"/>
            <a:ext cx="3976600" cy="4525963"/>
          </a:xfrm>
        </p:spPr>
        <p:txBody>
          <a:bodyPr/>
          <a:lstStyle>
            <a:lvl1pPr>
              <a:defRPr sz="2800" b="0" i="0">
                <a:solidFill>
                  <a:srgbClr val="000000"/>
                </a:solidFill>
                <a:latin typeface="+mn-lt"/>
                <a:cs typeface="Lato Regular"/>
              </a:defRPr>
            </a:lvl1pPr>
            <a:lvl2pPr>
              <a:defRPr sz="2400" b="0" i="0">
                <a:solidFill>
                  <a:srgbClr val="000000"/>
                </a:solidFill>
                <a:latin typeface="+mn-lt"/>
                <a:cs typeface="Lato Regular"/>
              </a:defRPr>
            </a:lvl2pPr>
            <a:lvl3pPr>
              <a:defRPr sz="2000" b="0" i="0">
                <a:solidFill>
                  <a:srgbClr val="000000"/>
                </a:solidFill>
                <a:latin typeface="+mn-lt"/>
                <a:cs typeface="Lato Regular"/>
              </a:defRPr>
            </a:lvl3pPr>
            <a:lvl4pPr>
              <a:defRPr sz="1800" b="0" i="0">
                <a:solidFill>
                  <a:srgbClr val="000000"/>
                </a:solidFill>
                <a:latin typeface="+mn-lt"/>
                <a:cs typeface="Lato Regular"/>
              </a:defRPr>
            </a:lvl4pPr>
            <a:lvl5pPr>
              <a:defRPr sz="1800" b="0" i="0">
                <a:solidFill>
                  <a:srgbClr val="000000"/>
                </a:solidFill>
                <a:latin typeface="+mn-lt"/>
                <a:cs typeface="Lato Regular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03FD958-75D2-C647-BE96-3B36ADE95E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563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_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ZontaInternational_PowerPoint_interiorLO_TE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00"/>
          <a:stretch/>
        </p:blipFill>
        <p:spPr>
          <a:xfrm>
            <a:off x="0" y="0"/>
            <a:ext cx="779068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274956"/>
            <a:ext cx="7927848" cy="1143000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rgbClr val="000000"/>
                </a:solidFill>
                <a:latin typeface="+mj-lt"/>
                <a:cs typeface="Lato Regula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8952" y="1600200"/>
            <a:ext cx="3736848" cy="4525963"/>
          </a:xfrm>
        </p:spPr>
        <p:txBody>
          <a:bodyPr/>
          <a:lstStyle>
            <a:lvl1pPr>
              <a:defRPr sz="2800" b="0" i="0">
                <a:solidFill>
                  <a:srgbClr val="000000"/>
                </a:solidFill>
                <a:latin typeface="+mn-lt"/>
                <a:ea typeface="Lato Regular" panose="020F0502020204030203" pitchFamily="34" charset="0"/>
                <a:cs typeface="Lato Regular" panose="020F0502020204030203" pitchFamily="34" charset="0"/>
              </a:defRPr>
            </a:lvl1pPr>
            <a:lvl2pPr>
              <a:defRPr sz="2400" b="0" i="0">
                <a:solidFill>
                  <a:srgbClr val="000000"/>
                </a:solidFill>
                <a:latin typeface="+mn-lt"/>
                <a:ea typeface="Lato Regular" panose="020F0502020204030203" pitchFamily="34" charset="0"/>
                <a:cs typeface="Lato Regular" panose="020F0502020204030203" pitchFamily="34" charset="0"/>
              </a:defRPr>
            </a:lvl2pPr>
            <a:lvl3pPr>
              <a:defRPr sz="2000" b="0" i="0">
                <a:solidFill>
                  <a:srgbClr val="000000"/>
                </a:solidFill>
                <a:latin typeface="+mn-lt"/>
                <a:ea typeface="Lato Regular" panose="020F0502020204030203" pitchFamily="34" charset="0"/>
                <a:cs typeface="Lato Regular" panose="020F0502020204030203" pitchFamily="34" charset="0"/>
              </a:defRPr>
            </a:lvl3pPr>
            <a:lvl4pPr>
              <a:defRPr sz="1800" b="0" i="0">
                <a:solidFill>
                  <a:srgbClr val="000000"/>
                </a:solidFill>
                <a:latin typeface="+mn-lt"/>
                <a:ea typeface="Lato Regular" panose="020F0502020204030203" pitchFamily="34" charset="0"/>
                <a:cs typeface="Lato Regular" panose="020F0502020204030203" pitchFamily="34" charset="0"/>
              </a:defRPr>
            </a:lvl4pPr>
            <a:lvl5pPr>
              <a:defRPr sz="1800" b="0" i="0">
                <a:solidFill>
                  <a:srgbClr val="000000"/>
                </a:solidFill>
                <a:latin typeface="+mn-lt"/>
                <a:ea typeface="Lato Regular" panose="020F0502020204030203" pitchFamily="34" charset="0"/>
                <a:cs typeface="Lato Regular" panose="020F05020202040302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0200" y="1600200"/>
            <a:ext cx="3976600" cy="4525963"/>
          </a:xfrm>
        </p:spPr>
        <p:txBody>
          <a:bodyPr/>
          <a:lstStyle>
            <a:lvl1pPr>
              <a:defRPr sz="2800" b="0" i="0">
                <a:solidFill>
                  <a:srgbClr val="000000"/>
                </a:solidFill>
                <a:latin typeface="+mn-lt"/>
                <a:cs typeface="Lato Regular"/>
              </a:defRPr>
            </a:lvl1pPr>
            <a:lvl2pPr>
              <a:defRPr sz="2400" b="0" i="0">
                <a:solidFill>
                  <a:srgbClr val="000000"/>
                </a:solidFill>
                <a:latin typeface="+mn-lt"/>
                <a:cs typeface="Lato Regular"/>
              </a:defRPr>
            </a:lvl2pPr>
            <a:lvl3pPr>
              <a:defRPr sz="2000" b="0" i="0">
                <a:solidFill>
                  <a:srgbClr val="000000"/>
                </a:solidFill>
                <a:latin typeface="+mn-lt"/>
                <a:cs typeface="Lato Regular"/>
              </a:defRPr>
            </a:lvl3pPr>
            <a:lvl4pPr>
              <a:defRPr sz="1800" b="0" i="0">
                <a:solidFill>
                  <a:srgbClr val="000000"/>
                </a:solidFill>
                <a:latin typeface="+mn-lt"/>
                <a:cs typeface="Lato Regular"/>
              </a:defRPr>
            </a:lvl4pPr>
            <a:lvl5pPr>
              <a:defRPr sz="1800" b="0" i="0">
                <a:solidFill>
                  <a:srgbClr val="000000"/>
                </a:solidFill>
                <a:latin typeface="+mn-lt"/>
                <a:cs typeface="Lato Regular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03FD958-75D2-C647-BE96-3B36ADE95E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461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ontaInternational_PowerPoint_reverse_LO_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15468" y="6123543"/>
            <a:ext cx="1929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www.zonta.org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018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25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D65DB-6C1C-8344-A853-DB6D52BC5DB7}" type="datetimeFigureOut">
              <a:rPr lang="en-US" smtClean="0"/>
              <a:t>04/27/17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FD958-75D2-C647-BE96-3B36ADE95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333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6" r:id="rId4"/>
    <p:sldLayoutId id="2147483652" r:id="rId5"/>
    <p:sldLayoutId id="2147483657" r:id="rId6"/>
    <p:sldLayoutId id="2147483655" r:id="rId7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Lato Regular" panose="020F0502020204030203" pitchFamily="34" charset="0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Lato Regular" panose="020F0502020204030203" pitchFamily="34" charset="0"/>
          <a:cs typeface="Lato Regular" panose="020F0502020204030203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Lato Regular" panose="020F0502020204030203" pitchFamily="34" charset="0"/>
          <a:cs typeface="Lato Regular" panose="020F0502020204030203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Lato Regular" panose="020F0502020204030203" pitchFamily="34" charset="0"/>
          <a:cs typeface="Lato Regular" panose="020F0502020204030203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Lato Regular" panose="020F0502020204030203" pitchFamily="34" charset="0"/>
          <a:cs typeface="Lato Regular" panose="020F0502020204030203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Lato Regular" panose="020F0502020204030203" pitchFamily="34" charset="0"/>
          <a:cs typeface="Lato Regular" panose="020F0502020204030203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onta.org/" TargetMode="External"/><Relationship Id="rId2" Type="http://schemas.openxmlformats.org/officeDocument/2006/relationships/hyperlink" Target="http://www.zonta100.org/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zonta100.org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36973" y="4700423"/>
            <a:ext cx="8607027" cy="64003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802528"/>
                </a:solidFill>
              </a:rPr>
              <a:t>100 Years of Empowering Women</a:t>
            </a:r>
            <a:endParaRPr lang="en-US" b="1" dirty="0">
              <a:solidFill>
                <a:srgbClr val="802528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>
                <a:solidFill>
                  <a:srgbClr val="802528"/>
                </a:solidFill>
              </a:rPr>
              <a:t>Centennial Anniversary Celebration Strategy and Plan</a:t>
            </a:r>
            <a:endParaRPr lang="en-US" sz="1800" dirty="0">
              <a:solidFill>
                <a:srgbClr val="8025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1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802528"/>
                </a:solidFill>
              </a:rPr>
              <a:t>Central Umbrella</a:t>
            </a:r>
            <a:endParaRPr lang="en-US" b="1" dirty="0">
              <a:solidFill>
                <a:srgbClr val="80252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Centennial logo, guidelines, tools and support to enhance local celebrations will be provided by Zonta International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73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802528"/>
                </a:solidFill>
              </a:rPr>
              <a:t>Maximum Autonomy</a:t>
            </a:r>
            <a:endParaRPr lang="en-US" sz="3600" b="1" dirty="0">
              <a:solidFill>
                <a:srgbClr val="80252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Allowing districts and clubs to define their own ways of empowerment</a:t>
            </a:r>
          </a:p>
          <a:p>
            <a:pPr marL="0" indent="0">
              <a:buNone/>
            </a:pPr>
            <a:r>
              <a:rPr lang="en-US" sz="2400" dirty="0" smtClean="0"/>
              <a:t>(model: Zonta Says NO to Violence Against Women)</a:t>
            </a:r>
            <a:endParaRPr lang="en-US" sz="2400" dirty="0"/>
          </a:p>
        </p:txBody>
      </p:sp>
      <p:pic>
        <p:nvPicPr>
          <p:cNvPr id="10" name="Platshållare för innehåll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461" y="3705896"/>
            <a:ext cx="2522323" cy="1890889"/>
          </a:xfrm>
          <a:prstGeom prst="rect">
            <a:avLst/>
          </a:prstGeom>
        </p:spPr>
      </p:pic>
      <p:pic>
        <p:nvPicPr>
          <p:cNvPr id="5122" name="Picture 2" descr="C:\Users\mradavich\Desktop\ZSN\Zonta Says No Hoekstra Sem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010" y="3709359"/>
            <a:ext cx="3114405" cy="189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mradavich\Desktop\ZSN\Zonta Clubs New Zealan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679" y="3709359"/>
            <a:ext cx="2829321" cy="188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81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802528"/>
                </a:solidFill>
              </a:rPr>
              <a:t>Best Practices</a:t>
            </a:r>
            <a:endParaRPr lang="en-US" sz="3600" b="1" dirty="0">
              <a:solidFill>
                <a:srgbClr val="80252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Share best practices and results in a timely manner to enhance further visibility across Zonta districts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64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802528"/>
                </a:solidFill>
              </a:rPr>
              <a:t>Scope: 2018-2020 Biennium</a:t>
            </a:r>
            <a:endParaRPr lang="en-US" sz="3600" b="1" dirty="0">
              <a:solidFill>
                <a:srgbClr val="80252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Not only one year (2019) but one entire biennium (2018-2020) of celebrations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72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>
                <a:solidFill>
                  <a:srgbClr val="802528"/>
                </a:solidFill>
              </a:rPr>
              <a:t>Honor and Empower </a:t>
            </a:r>
            <a:r>
              <a:rPr lang="de-DE" sz="3600" b="1" dirty="0" smtClean="0">
                <a:solidFill>
                  <a:srgbClr val="802528"/>
                </a:solidFill>
              </a:rPr>
              <a:t/>
            </a:r>
            <a:br>
              <a:rPr lang="de-DE" sz="3600" b="1" dirty="0" smtClean="0">
                <a:solidFill>
                  <a:srgbClr val="802528"/>
                </a:solidFill>
              </a:rPr>
            </a:br>
            <a:r>
              <a:rPr lang="de-DE" sz="3600" b="1" dirty="0" smtClean="0">
                <a:solidFill>
                  <a:srgbClr val="802528"/>
                </a:solidFill>
              </a:rPr>
              <a:t>Action Milestones</a:t>
            </a:r>
            <a:endParaRPr lang="de-DE" sz="3600" b="1" i="1" dirty="0">
              <a:solidFill>
                <a:srgbClr val="802528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845390" y="1578280"/>
            <a:ext cx="8238225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 smtClean="0"/>
              <a:t>Launch </a:t>
            </a:r>
            <a:r>
              <a:rPr lang="de-DE" sz="2800" dirty="0" smtClean="0">
                <a:hlinkClick r:id="rId2"/>
              </a:rPr>
              <a:t>www.zonta100.org</a:t>
            </a:r>
            <a:endParaRPr lang="de-DE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 smtClean="0"/>
              <a:t>2018 Convention kick-off celebration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 smtClean="0"/>
              <a:t>100 quotes posted on </a:t>
            </a:r>
            <a:r>
              <a:rPr lang="de-DE" sz="2800" dirty="0" smtClean="0">
                <a:hlinkClick r:id="rId3"/>
              </a:rPr>
              <a:t>www.zonta.org</a:t>
            </a:r>
            <a:r>
              <a:rPr lang="de-DE" sz="2800" dirty="0" smtClean="0"/>
              <a:t> in 2019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 smtClean="0"/>
              <a:t>100 stories on heroines posted on </a:t>
            </a:r>
            <a:r>
              <a:rPr lang="de-DE" sz="2800" dirty="0" smtClean="0">
                <a:hlinkClick r:id="rId2"/>
              </a:rPr>
              <a:t>www.zonta100.org</a:t>
            </a:r>
            <a:r>
              <a:rPr lang="de-DE" sz="2800" dirty="0" smtClean="0"/>
              <a:t> in 2019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smtClean="0"/>
              <a:t>Centennial</a:t>
            </a:r>
            <a:r>
              <a:rPr lang="de-DE" sz="2800" dirty="0" smtClean="0"/>
              <a:t> </a:t>
            </a:r>
            <a:r>
              <a:rPr lang="de-DE" sz="2800" dirty="0" err="1" smtClean="0"/>
              <a:t>Anniversary</a:t>
            </a:r>
            <a:r>
              <a:rPr lang="de-DE" sz="2800" dirty="0" smtClean="0"/>
              <a:t> </a:t>
            </a:r>
            <a:r>
              <a:rPr lang="de-DE" sz="2800" dirty="0" err="1" smtClean="0"/>
              <a:t>Endowment</a:t>
            </a:r>
            <a:r>
              <a:rPr lang="de-DE" sz="2800" dirty="0" smtClean="0"/>
              <a:t> </a:t>
            </a:r>
            <a:r>
              <a:rPr lang="de-DE" sz="2800" dirty="0" err="1" smtClean="0"/>
              <a:t>Campaign</a:t>
            </a:r>
            <a:endParaRPr lang="de-DE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 err="1" smtClean="0"/>
              <a:t>District</a:t>
            </a:r>
            <a:r>
              <a:rPr lang="de-DE" sz="2800" dirty="0" smtClean="0"/>
              <a:t> </a:t>
            </a:r>
            <a:r>
              <a:rPr lang="de-DE" sz="2800" dirty="0" err="1" smtClean="0"/>
              <a:t>Conferences</a:t>
            </a:r>
            <a:r>
              <a:rPr lang="de-DE" sz="2800" dirty="0" smtClean="0"/>
              <a:t> </a:t>
            </a:r>
            <a:r>
              <a:rPr lang="de-DE" sz="2800" dirty="0" err="1" smtClean="0"/>
              <a:t>with</a:t>
            </a:r>
            <a:r>
              <a:rPr lang="de-DE" sz="2800" dirty="0" smtClean="0"/>
              <a:t> </a:t>
            </a:r>
            <a:r>
              <a:rPr lang="de-DE" sz="2800" dirty="0" err="1" smtClean="0"/>
              <a:t>Alumnae</a:t>
            </a:r>
            <a:r>
              <a:rPr lang="de-DE" sz="2800" dirty="0" smtClean="0"/>
              <a:t> </a:t>
            </a:r>
            <a:r>
              <a:rPr lang="de-DE" sz="2800" dirty="0" err="1" smtClean="0"/>
              <a:t>events</a:t>
            </a:r>
            <a:endParaRPr lang="de-DE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 smtClean="0"/>
              <a:t>Common action on 8 November 2019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 smtClean="0"/>
              <a:t>Special </a:t>
            </a:r>
            <a:r>
              <a:rPr lang="de-DE" sz="2800" dirty="0" err="1" smtClean="0"/>
              <a:t>event</a:t>
            </a:r>
            <a:r>
              <a:rPr lang="de-DE" sz="2800" dirty="0" smtClean="0"/>
              <a:t> at CSW 2020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 smtClean="0"/>
              <a:t>2020 </a:t>
            </a:r>
            <a:r>
              <a:rPr lang="de-DE" sz="2800" dirty="0" err="1" smtClean="0"/>
              <a:t>Convention</a:t>
            </a:r>
            <a:endParaRPr lang="de-DE" sz="2800" dirty="0" smtClean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256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171070"/>
              </p:ext>
            </p:extLst>
          </p:nvPr>
        </p:nvGraphicFramePr>
        <p:xfrm>
          <a:off x="995816" y="1150219"/>
          <a:ext cx="6632534" cy="4946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16267"/>
                <a:gridCol w="3316267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025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What?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02528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025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7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end of March 2017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025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Strategy and Plans to the Governors 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025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Job Description for District Centennial Coordinator distributed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end of June 2017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025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Planning tools continually posted on the website 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025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Centennial Coordinators’ Call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September 2017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025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Gov. Call </a:t>
                      </a:r>
                      <a:r>
                        <a:rPr lang="en-US" sz="1000" dirty="0" err="1">
                          <a:effectLst/>
                        </a:rPr>
                        <a:t>call</a:t>
                      </a:r>
                      <a:r>
                        <a:rPr lang="en-US" sz="1000" dirty="0">
                          <a:effectLst/>
                        </a:rPr>
                        <a:t> prior to District Conferences, Centennial logo and first templates available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Sept./Oct. 2017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025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CAEC presentations at District Conferences 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end of Dec. 2017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025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Centennial micro site up, constantly filled up 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Convention 2018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025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Kick-off Centennial Biennium, CAEC booth, from now on updates on the status of donations to the Endowment fund posted on the Centennial microsite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Nov./Dec. 2018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025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Campaign: Zonta Says No to Violence Against Women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January 2019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025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First portrait of a Zonta heroine posted, one per week will follow  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August 2019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025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Pre-ordering of Centennial book starts 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Sept./Oct. 2019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025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Districts will include celebration element in their program, as well as invitations of Alumnae of ZI’s educational programs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Nov. 8, 2019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025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Common action for all Zonta clubs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November 2019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025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Centennial book is published 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025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Centennial issue of ZONTIAN with Call to Conference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Nov./Dec. 2019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025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Zonta Says No to Violence Against Women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March 2020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025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Special Anniversary event at CSW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July 2020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025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Chicago Centennial Convention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70350" y="158517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802528"/>
                </a:solidFill>
              </a:rPr>
              <a:t>Timeline</a:t>
            </a:r>
            <a:endParaRPr lang="en-US" b="1" dirty="0">
              <a:solidFill>
                <a:srgbClr val="8025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47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924800" cy="1143000"/>
          </a:xfrm>
        </p:spPr>
        <p:txBody>
          <a:bodyPr>
            <a:normAutofit fontScale="90000"/>
          </a:bodyPr>
          <a:lstStyle/>
          <a:p>
            <a:r>
              <a:rPr lang="de-DE" sz="3200" dirty="0" smtClean="0"/>
              <a:t>Outline: Job Description </a:t>
            </a:r>
            <a:r>
              <a:rPr lang="de-DE" sz="3200" dirty="0" err="1" smtClean="0"/>
              <a:t>Centennial</a:t>
            </a:r>
            <a:r>
              <a:rPr lang="de-DE" sz="3200" dirty="0" smtClean="0"/>
              <a:t> </a:t>
            </a:r>
            <a:r>
              <a:rPr lang="de-DE" sz="3200" dirty="0" err="1" smtClean="0"/>
              <a:t>Coordinator</a:t>
            </a:r>
            <a:r>
              <a:rPr lang="de-DE" sz="3200" dirty="0" smtClean="0"/>
              <a:t/>
            </a:r>
            <a:br>
              <a:rPr lang="de-DE" sz="3200" dirty="0" smtClean="0"/>
            </a:b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62000" y="1312102"/>
            <a:ext cx="7924800" cy="45259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8000" b="1" dirty="0" smtClean="0"/>
              <a:t>     </a:t>
            </a:r>
            <a:r>
              <a:rPr lang="en-US" sz="8000" b="1" dirty="0" smtClean="0">
                <a:solidFill>
                  <a:srgbClr val="C00000"/>
                </a:solidFill>
              </a:rPr>
              <a:t>Enthuse </a:t>
            </a:r>
            <a:endParaRPr lang="de-DE" sz="8000" b="1" dirty="0">
              <a:solidFill>
                <a:srgbClr val="C00000"/>
              </a:solidFill>
            </a:endParaRPr>
          </a:p>
          <a:p>
            <a:pPr lvl="0"/>
            <a:r>
              <a:rPr lang="en-US" sz="8000" dirty="0"/>
              <a:t>Stay current on the latest Centennial information and resources through </a:t>
            </a:r>
            <a:r>
              <a:rPr lang="en-US" sz="8000" u="sng" dirty="0">
                <a:hlinkClick r:id="rId2"/>
              </a:rPr>
              <a:t>www.zonta100.org</a:t>
            </a:r>
            <a:r>
              <a:rPr lang="en-US" sz="8000" dirty="0"/>
              <a:t> and newsletters </a:t>
            </a:r>
            <a:endParaRPr lang="de-DE" sz="8000" dirty="0"/>
          </a:p>
          <a:p>
            <a:pPr lvl="0"/>
            <a:r>
              <a:rPr lang="en-US" sz="8000" dirty="0"/>
              <a:t>Give these information to Area Directors and clubs</a:t>
            </a:r>
            <a:endParaRPr lang="de-DE" sz="8000" dirty="0"/>
          </a:p>
          <a:p>
            <a:pPr lvl="0"/>
            <a:r>
              <a:rPr lang="en-US" sz="8000" dirty="0"/>
              <a:t>Provide Centennial education sessions for clubs and assist Area Directors </a:t>
            </a:r>
            <a:endParaRPr lang="de-DE" sz="8000" dirty="0"/>
          </a:p>
          <a:p>
            <a:pPr marL="0" lvl="0" indent="0">
              <a:buNone/>
            </a:pPr>
            <a:r>
              <a:rPr lang="en-US" sz="8000" b="1" dirty="0" smtClean="0">
                <a:solidFill>
                  <a:schemeClr val="tx1"/>
                </a:solidFill>
              </a:rPr>
              <a:t>     </a:t>
            </a:r>
            <a:r>
              <a:rPr lang="en-US" sz="8000" b="1" dirty="0" smtClean="0">
                <a:solidFill>
                  <a:srgbClr val="C00000"/>
                </a:solidFill>
              </a:rPr>
              <a:t>Communicate</a:t>
            </a:r>
          </a:p>
          <a:p>
            <a:pPr lvl="0"/>
            <a:r>
              <a:rPr lang="en-US" sz="8000" dirty="0" smtClean="0"/>
              <a:t>Encourage </a:t>
            </a:r>
            <a:r>
              <a:rPr lang="en-US" sz="8000" dirty="0">
                <a:solidFill>
                  <a:schemeClr val="tx1"/>
                </a:solidFill>
              </a:rPr>
              <a:t>and support clubs in organizing Centennial activities </a:t>
            </a:r>
            <a:endParaRPr lang="de-DE" sz="8000" dirty="0">
              <a:solidFill>
                <a:schemeClr val="tx1"/>
              </a:solidFill>
            </a:endParaRPr>
          </a:p>
          <a:p>
            <a:pPr lvl="0"/>
            <a:r>
              <a:rPr lang="en-US" sz="8000" dirty="0" smtClean="0"/>
              <a:t>Communicate </a:t>
            </a:r>
            <a:r>
              <a:rPr lang="en-US" sz="8000" dirty="0"/>
              <a:t>Centennial goals and objectives to clubs</a:t>
            </a:r>
            <a:endParaRPr lang="de-DE" sz="8000" dirty="0"/>
          </a:p>
          <a:p>
            <a:pPr lvl="0"/>
            <a:r>
              <a:rPr lang="en-US" sz="8000" dirty="0"/>
              <a:t>Inform Area Directors and clubs of Centennial news and upcoming deadlines </a:t>
            </a:r>
            <a:endParaRPr lang="de-DE" sz="8000" dirty="0"/>
          </a:p>
          <a:p>
            <a:pPr lvl="0"/>
            <a:r>
              <a:rPr lang="en-US" sz="8000" dirty="0"/>
              <a:t>Organize an exchange of best practice and ideas</a:t>
            </a:r>
            <a:endParaRPr lang="de-DE" sz="8000" dirty="0"/>
          </a:p>
          <a:p>
            <a:pPr lvl="0"/>
            <a:r>
              <a:rPr lang="en-US" sz="8000" dirty="0"/>
              <a:t>Maintain awareness of club Centennial activities in the </a:t>
            </a:r>
            <a:r>
              <a:rPr lang="en-US" sz="8000" dirty="0" smtClean="0"/>
              <a:t>district</a:t>
            </a:r>
            <a:endParaRPr lang="de-DE" sz="8000" dirty="0"/>
          </a:p>
          <a:p>
            <a:pPr marL="0" lvl="0" indent="0">
              <a:buNone/>
            </a:pPr>
            <a:r>
              <a:rPr lang="de-DE" sz="8000" b="1" dirty="0"/>
              <a:t> </a:t>
            </a:r>
            <a:r>
              <a:rPr lang="de-DE" sz="8000" b="1" dirty="0" smtClean="0"/>
              <a:t>    </a:t>
            </a:r>
            <a:r>
              <a:rPr lang="en-US" sz="8000" b="1" dirty="0" smtClean="0">
                <a:solidFill>
                  <a:srgbClr val="C00000"/>
                </a:solidFill>
              </a:rPr>
              <a:t>Report</a:t>
            </a:r>
            <a:endParaRPr lang="de-DE" sz="8000" b="1" dirty="0">
              <a:solidFill>
                <a:srgbClr val="C00000"/>
              </a:solidFill>
            </a:endParaRPr>
          </a:p>
          <a:p>
            <a:pPr lvl="0"/>
            <a:r>
              <a:rPr lang="en-US" sz="8000" dirty="0"/>
              <a:t>Ask for Centennial reports from each Club and process them </a:t>
            </a:r>
            <a:endParaRPr lang="de-DE" sz="80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51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802528"/>
                </a:solidFill>
              </a:rPr>
              <a:t>Empowering Women</a:t>
            </a:r>
            <a:endParaRPr lang="en-US" sz="3600" b="1" dirty="0">
              <a:solidFill>
                <a:srgbClr val="80252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central idea that allows for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802528"/>
                </a:solidFill>
              </a:rPr>
              <a:t>honoring the past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while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802528"/>
                </a:solidFill>
              </a:rPr>
              <a:t>focusing our actions on </a:t>
            </a:r>
            <a:r>
              <a:rPr lang="en-US" b="1" dirty="0" err="1" smtClean="0">
                <a:solidFill>
                  <a:srgbClr val="802528"/>
                </a:solidFill>
              </a:rPr>
              <a:t>Zonta’s</a:t>
            </a:r>
            <a:r>
              <a:rPr lang="en-US" b="1" dirty="0" smtClean="0">
                <a:solidFill>
                  <a:srgbClr val="802528"/>
                </a:solidFill>
              </a:rPr>
              <a:t> future</a:t>
            </a:r>
            <a:endParaRPr lang="en-US" b="1" dirty="0">
              <a:solidFill>
                <a:srgbClr val="8025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34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802528"/>
                </a:solidFill>
              </a:rPr>
              <a:t>100 Years of Empowering Women</a:t>
            </a:r>
            <a:endParaRPr lang="en-US" b="1" dirty="0">
              <a:solidFill>
                <a:srgbClr val="80252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theme for our centennial anniversary derived from our mission to empower women through service and advocacy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61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802528"/>
                </a:solidFill>
              </a:rPr>
              <a:t>                 Honor and Empower</a:t>
            </a:r>
            <a:endParaRPr lang="en-US" sz="3600" b="1" dirty="0">
              <a:solidFill>
                <a:srgbClr val="80252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Our action motto to ensure visibility across the Zonta world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885" y="2712415"/>
            <a:ext cx="5836337" cy="3873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5-Point Star 11"/>
          <p:cNvSpPr/>
          <p:nvPr/>
        </p:nvSpPr>
        <p:spPr>
          <a:xfrm>
            <a:off x="971743" y="341225"/>
            <a:ext cx="1734922" cy="1079605"/>
          </a:xfrm>
          <a:prstGeom prst="star5">
            <a:avLst/>
          </a:prstGeom>
          <a:solidFill>
            <a:srgbClr val="F5952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92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>
                <a:solidFill>
                  <a:srgbClr val="802528"/>
                </a:solidFill>
              </a:rPr>
              <a:t>Honor and Empower: 3</a:t>
            </a:r>
            <a:r>
              <a:rPr lang="de-DE" sz="3600" b="1" dirty="0" smtClean="0">
                <a:solidFill>
                  <a:srgbClr val="802528"/>
                </a:solidFill>
              </a:rPr>
              <a:t> Challenges</a:t>
            </a:r>
            <a:endParaRPr lang="de-DE" sz="3600" b="1" dirty="0">
              <a:solidFill>
                <a:srgbClr val="802528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814193" y="3958222"/>
            <a:ext cx="203132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 smtClean="0">
                <a:solidFill>
                  <a:srgbClr val="005F71"/>
                </a:solidFill>
              </a:rPr>
              <a:t>Club Service </a:t>
            </a:r>
          </a:p>
          <a:p>
            <a:r>
              <a:rPr lang="de-DE" i="1" dirty="0" smtClean="0">
                <a:solidFill>
                  <a:srgbClr val="005F71"/>
                </a:solidFill>
              </a:rPr>
              <a:t>Challenge</a:t>
            </a:r>
          </a:p>
          <a:p>
            <a:r>
              <a:rPr lang="de-DE" i="1" dirty="0" smtClean="0">
                <a:solidFill>
                  <a:srgbClr val="005F71"/>
                </a:solidFill>
              </a:rPr>
              <a:t>            </a:t>
            </a:r>
            <a:endParaRPr lang="de-DE" i="1" dirty="0">
              <a:solidFill>
                <a:srgbClr val="005F71"/>
              </a:solidFill>
            </a:endParaRPr>
          </a:p>
          <a:p>
            <a:endParaRPr lang="de-DE" b="1" dirty="0" smtClean="0">
              <a:solidFill>
                <a:srgbClr val="005F71"/>
              </a:solidFill>
            </a:endParaRPr>
          </a:p>
          <a:p>
            <a:r>
              <a:rPr lang="de-DE" b="1" dirty="0" smtClean="0">
                <a:solidFill>
                  <a:srgbClr val="005F71"/>
                </a:solidFill>
              </a:rPr>
              <a:t>Centennial Local</a:t>
            </a:r>
          </a:p>
          <a:p>
            <a:r>
              <a:rPr lang="de-DE" b="1" dirty="0" smtClean="0">
                <a:solidFill>
                  <a:srgbClr val="005F71"/>
                </a:solidFill>
              </a:rPr>
              <a:t>Service Awards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439413" y="3939205"/>
            <a:ext cx="156966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 smtClean="0">
                <a:solidFill>
                  <a:srgbClr val="F5952B"/>
                </a:solidFill>
              </a:rPr>
              <a:t>International </a:t>
            </a:r>
          </a:p>
          <a:p>
            <a:r>
              <a:rPr lang="de-DE" i="1" dirty="0" smtClean="0">
                <a:solidFill>
                  <a:srgbClr val="F5952B"/>
                </a:solidFill>
              </a:rPr>
              <a:t>Fundraising</a:t>
            </a:r>
          </a:p>
          <a:p>
            <a:r>
              <a:rPr lang="de-DE" i="1" dirty="0" smtClean="0">
                <a:solidFill>
                  <a:srgbClr val="F5952B"/>
                </a:solidFill>
              </a:rPr>
              <a:t>Challenge</a:t>
            </a:r>
          </a:p>
          <a:p>
            <a:r>
              <a:rPr lang="de-DE" i="1" dirty="0" smtClean="0">
                <a:solidFill>
                  <a:srgbClr val="F5952B"/>
                </a:solidFill>
              </a:rPr>
              <a:t>               </a:t>
            </a:r>
          </a:p>
          <a:p>
            <a:endParaRPr lang="de-DE" b="1" dirty="0" smtClean="0">
              <a:solidFill>
                <a:srgbClr val="F5952B"/>
              </a:solidFill>
            </a:endParaRPr>
          </a:p>
          <a:p>
            <a:r>
              <a:rPr lang="de-DE" b="1" dirty="0" smtClean="0">
                <a:solidFill>
                  <a:srgbClr val="F5952B"/>
                </a:solidFill>
              </a:rPr>
              <a:t>Centennial </a:t>
            </a:r>
          </a:p>
          <a:p>
            <a:r>
              <a:rPr lang="de-DE" b="1" dirty="0" smtClean="0">
                <a:solidFill>
                  <a:srgbClr val="F5952B"/>
                </a:solidFill>
              </a:rPr>
              <a:t>Fundraising </a:t>
            </a:r>
          </a:p>
          <a:p>
            <a:r>
              <a:rPr lang="de-DE" b="1" dirty="0" smtClean="0">
                <a:solidFill>
                  <a:srgbClr val="F5952B"/>
                </a:solidFill>
              </a:rPr>
              <a:t>Awards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9738" y="1584061"/>
            <a:ext cx="91439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i="1" dirty="0" smtClean="0">
                <a:solidFill>
                  <a:srgbClr val="802528"/>
                </a:solidFill>
              </a:rPr>
              <a:t>Membership Challenge</a:t>
            </a:r>
          </a:p>
          <a:p>
            <a:pPr algn="ctr"/>
            <a:endParaRPr lang="de-DE" i="1" dirty="0" smtClean="0">
              <a:solidFill>
                <a:srgbClr val="802528"/>
              </a:solidFill>
            </a:endParaRPr>
          </a:p>
          <a:p>
            <a:pPr algn="ctr"/>
            <a:endParaRPr lang="de-DE" b="1" dirty="0" smtClean="0">
              <a:solidFill>
                <a:srgbClr val="802528"/>
              </a:solidFill>
            </a:endParaRPr>
          </a:p>
          <a:p>
            <a:pPr algn="ctr"/>
            <a:r>
              <a:rPr lang="de-DE" b="1" dirty="0" smtClean="0">
                <a:solidFill>
                  <a:srgbClr val="802528"/>
                </a:solidFill>
              </a:rPr>
              <a:t>Centennial Membership</a:t>
            </a:r>
          </a:p>
          <a:p>
            <a:pPr algn="ctr"/>
            <a:r>
              <a:rPr lang="de-DE" b="1" dirty="0" smtClean="0">
                <a:solidFill>
                  <a:srgbClr val="802528"/>
                </a:solidFill>
              </a:rPr>
              <a:t>Awards</a:t>
            </a:r>
            <a:endParaRPr lang="de-DE" b="1" dirty="0">
              <a:solidFill>
                <a:srgbClr val="802528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426059" y="1914935"/>
            <a:ext cx="265176" cy="411480"/>
          </a:xfrm>
          <a:prstGeom prst="downArrow">
            <a:avLst/>
          </a:prstGeom>
          <a:solidFill>
            <a:srgbClr val="80252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3655751" y="2979154"/>
            <a:ext cx="1805791" cy="989587"/>
          </a:xfrm>
          <a:prstGeom prst="star5">
            <a:avLst/>
          </a:prstGeom>
          <a:solidFill>
            <a:srgbClr val="80252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>
            <a:off x="1561382" y="4623181"/>
            <a:ext cx="268474" cy="414646"/>
          </a:xfrm>
          <a:prstGeom prst="downArrow">
            <a:avLst/>
          </a:prstGeom>
          <a:solidFill>
            <a:srgbClr val="005F7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7082287" y="4844292"/>
            <a:ext cx="265176" cy="411480"/>
          </a:xfrm>
          <a:prstGeom prst="downArrow">
            <a:avLst/>
          </a:prstGeom>
          <a:solidFill>
            <a:srgbClr val="F5952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2729138" y="3951410"/>
            <a:ext cx="1829508" cy="1098622"/>
          </a:xfrm>
          <a:prstGeom prst="star5">
            <a:avLst/>
          </a:prstGeom>
          <a:solidFill>
            <a:srgbClr val="005F7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2" name="5-Point Star 11"/>
          <p:cNvSpPr/>
          <p:nvPr/>
        </p:nvSpPr>
        <p:spPr>
          <a:xfrm>
            <a:off x="4704491" y="3948713"/>
            <a:ext cx="1734922" cy="1079605"/>
          </a:xfrm>
          <a:prstGeom prst="star5">
            <a:avLst/>
          </a:prstGeom>
          <a:solidFill>
            <a:srgbClr val="F5952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54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802528"/>
                </a:solidFill>
              </a:rPr>
              <a:t>Honor and Empower</a:t>
            </a:r>
            <a:endParaRPr lang="en-US" sz="3600" b="1" dirty="0">
              <a:solidFill>
                <a:srgbClr val="802528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2" y="1561381"/>
            <a:ext cx="7924798" cy="923330"/>
          </a:xfrm>
          <a:prstGeom prst="rect">
            <a:avLst/>
          </a:prstGeom>
          <a:noFill/>
          <a:ln w="25400">
            <a:solidFill>
              <a:srgbClr val="802528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802528"/>
                </a:solidFill>
              </a:rPr>
              <a:t>100 special Centennial Awards </a:t>
            </a:r>
            <a:r>
              <a:rPr lang="en-US" dirty="0"/>
              <a:t>will be presented throughout the world to high-profile people who are empowering women</a:t>
            </a:r>
          </a:p>
          <a:p>
            <a:endParaRPr lang="en-US" dirty="0"/>
          </a:p>
        </p:txBody>
      </p:sp>
      <p:sp>
        <p:nvSpPr>
          <p:cNvPr id="6" name="5-Point Star 11"/>
          <p:cNvSpPr/>
          <p:nvPr/>
        </p:nvSpPr>
        <p:spPr>
          <a:xfrm>
            <a:off x="3877775" y="2696113"/>
            <a:ext cx="1734922" cy="1079605"/>
          </a:xfrm>
          <a:prstGeom prst="star5">
            <a:avLst/>
          </a:prstGeom>
          <a:solidFill>
            <a:srgbClr val="F5952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7"/>
          <p:cNvSpPr txBox="1"/>
          <p:nvPr/>
        </p:nvSpPr>
        <p:spPr>
          <a:xfrm>
            <a:off x="851772" y="4068669"/>
            <a:ext cx="7924798" cy="923330"/>
          </a:xfrm>
          <a:prstGeom prst="rect">
            <a:avLst/>
          </a:prstGeom>
          <a:noFill/>
          <a:ln w="25400">
            <a:solidFill>
              <a:srgbClr val="802528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802528"/>
                </a:solidFill>
              </a:rPr>
              <a:t>More Centennial </a:t>
            </a:r>
            <a:r>
              <a:rPr lang="en-US" b="1" dirty="0">
                <a:solidFill>
                  <a:srgbClr val="802528"/>
                </a:solidFill>
              </a:rPr>
              <a:t>Awards </a:t>
            </a:r>
            <a:r>
              <a:rPr lang="en-US" dirty="0" smtClean="0"/>
              <a:t>can </a:t>
            </a:r>
            <a:r>
              <a:rPr lang="en-US" dirty="0"/>
              <a:t>be </a:t>
            </a:r>
            <a:r>
              <a:rPr lang="en-US" dirty="0" smtClean="0"/>
              <a:t>presented by clubs </a:t>
            </a:r>
            <a:r>
              <a:rPr lang="en-US" dirty="0"/>
              <a:t>to high-profile people </a:t>
            </a:r>
            <a:r>
              <a:rPr lang="en-US" dirty="0" smtClean="0"/>
              <a:t>in their communities.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85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802528"/>
                </a:solidFill>
              </a:rPr>
              <a:t>2019 District Conferences</a:t>
            </a:r>
            <a:endParaRPr lang="en-US" sz="3600" b="1" dirty="0">
              <a:solidFill>
                <a:srgbClr val="80252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Featuring Centennial celebrations and invitations to alumnae of </a:t>
            </a:r>
            <a:r>
              <a:rPr lang="en-US" dirty="0" err="1" smtClean="0"/>
              <a:t>Zonta’s</a:t>
            </a:r>
            <a:r>
              <a:rPr lang="en-US" dirty="0" smtClean="0"/>
              <a:t> education programs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29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802528"/>
                </a:solidFill>
              </a:rPr>
              <a:t>Common Action</a:t>
            </a:r>
            <a:endParaRPr lang="en-US" b="1" dirty="0">
              <a:solidFill>
                <a:srgbClr val="802528"/>
              </a:solidFill>
            </a:endParaRPr>
          </a:p>
        </p:txBody>
      </p:sp>
      <p:pic>
        <p:nvPicPr>
          <p:cNvPr id="3077" name="Picture 5" descr="C:\Users\mradavich\AppData\Local\Microsoft\Windows\Temporary Internet Files\Content.IE5\LLDUE7UE\635px-Blank_Calendar_page_icon.svg[1]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104" y="1278247"/>
            <a:ext cx="4008368" cy="484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77104" y="3804249"/>
            <a:ext cx="4008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8 November 2019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57753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802528"/>
                </a:solidFill>
              </a:rPr>
              <a:t>Portraits of Great Women</a:t>
            </a:r>
            <a:endParaRPr lang="en-US" sz="3600" b="1" dirty="0">
              <a:solidFill>
                <a:srgbClr val="80252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Portraits of </a:t>
            </a:r>
            <a:r>
              <a:rPr lang="en-US" b="1" dirty="0" smtClean="0">
                <a:solidFill>
                  <a:srgbClr val="802528"/>
                </a:solidFill>
              </a:rPr>
              <a:t>great women who (have) shaped </a:t>
            </a:r>
            <a:r>
              <a:rPr lang="en-US" b="1" dirty="0" err="1" smtClean="0">
                <a:solidFill>
                  <a:srgbClr val="802528"/>
                </a:solidFill>
              </a:rPr>
              <a:t>Zonta</a:t>
            </a:r>
            <a:r>
              <a:rPr lang="en-US" b="1" dirty="0" smtClean="0">
                <a:solidFill>
                  <a:srgbClr val="802528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on the website</a:t>
            </a:r>
            <a:r>
              <a:rPr lang="en-US" b="1" dirty="0" smtClean="0">
                <a:solidFill>
                  <a:schemeClr val="tx1"/>
                </a:solidFill>
              </a:rPr>
              <a:t>, </a:t>
            </a:r>
            <a:r>
              <a:rPr lang="en-US" dirty="0" smtClean="0"/>
              <a:t>to share via social media, and as a print book</a:t>
            </a:r>
            <a:endParaRPr lang="en-US" dirty="0"/>
          </a:p>
        </p:txBody>
      </p:sp>
      <p:pic>
        <p:nvPicPr>
          <p:cNvPr id="4098" name="Picture 2" descr="C:\Users\mradavich\AppData\Local\Microsoft\Windows\Temporary Internet Files\Content.IE5\CRGTABF9\book-open[1]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931" y="3630477"/>
            <a:ext cx="3205342" cy="234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59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ontaInternational_PowerPoint_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ZontaInternational_PowerPoint_TE</Template>
  <TotalTime>0</TotalTime>
  <Words>611</Words>
  <Application>Microsoft Office PowerPoint</Application>
  <PresentationFormat>On-screen Show (4:3)</PresentationFormat>
  <Paragraphs>113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Lato Regular</vt:lpstr>
      <vt:lpstr>Times New Roman</vt:lpstr>
      <vt:lpstr>ZontaInternational_PowerPoint_TE</vt:lpstr>
      <vt:lpstr>100 Years of Empowering Women</vt:lpstr>
      <vt:lpstr>Empowering Women</vt:lpstr>
      <vt:lpstr>100 Years of Empowering Women</vt:lpstr>
      <vt:lpstr>                 Honor and Empower</vt:lpstr>
      <vt:lpstr>Honor and Empower: 3 Challenges</vt:lpstr>
      <vt:lpstr>Honor and Empower</vt:lpstr>
      <vt:lpstr>2019 District Conferences</vt:lpstr>
      <vt:lpstr>Common Action</vt:lpstr>
      <vt:lpstr>Portraits of Great Women</vt:lpstr>
      <vt:lpstr>Central Umbrella</vt:lpstr>
      <vt:lpstr>Maximum Autonomy</vt:lpstr>
      <vt:lpstr>Best Practices</vt:lpstr>
      <vt:lpstr>Scope: 2018-2020 Biennium</vt:lpstr>
      <vt:lpstr>Honor and Empower  Action Milestones</vt:lpstr>
      <vt:lpstr>Timeline</vt:lpstr>
      <vt:lpstr>Outline: Job Description Centennial Coordinator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Trusk Edrinn</dc:creator>
  <cp:lastModifiedBy>kelly scrimshaw</cp:lastModifiedBy>
  <cp:revision>456</cp:revision>
  <dcterms:created xsi:type="dcterms:W3CDTF">2015-02-05T21:28:11Z</dcterms:created>
  <dcterms:modified xsi:type="dcterms:W3CDTF">2017-04-28T04:01:31Z</dcterms:modified>
</cp:coreProperties>
</file>